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5"/>
  </p:notesMasterIdLst>
  <p:handoutMasterIdLst>
    <p:handoutMasterId r:id="rId46"/>
  </p:handoutMasterIdLst>
  <p:sldIdLst>
    <p:sldId id="298" r:id="rId5"/>
    <p:sldId id="301" r:id="rId6"/>
    <p:sldId id="280" r:id="rId7"/>
    <p:sldId id="354" r:id="rId8"/>
    <p:sldId id="341" r:id="rId9"/>
    <p:sldId id="331" r:id="rId10"/>
    <p:sldId id="335" r:id="rId11"/>
    <p:sldId id="336" r:id="rId12"/>
    <p:sldId id="337" r:id="rId13"/>
    <p:sldId id="334" r:id="rId14"/>
    <p:sldId id="338" r:id="rId15"/>
    <p:sldId id="339" r:id="rId16"/>
    <p:sldId id="351" r:id="rId17"/>
    <p:sldId id="342" r:id="rId18"/>
    <p:sldId id="352" r:id="rId19"/>
    <p:sldId id="345" r:id="rId20"/>
    <p:sldId id="346" r:id="rId21"/>
    <p:sldId id="344" r:id="rId22"/>
    <p:sldId id="347" r:id="rId23"/>
    <p:sldId id="348" r:id="rId24"/>
    <p:sldId id="349" r:id="rId25"/>
    <p:sldId id="353" r:id="rId26"/>
    <p:sldId id="350" r:id="rId27"/>
    <p:sldId id="343" r:id="rId28"/>
    <p:sldId id="302" r:id="rId29"/>
    <p:sldId id="327" r:id="rId30"/>
    <p:sldId id="303" r:id="rId31"/>
    <p:sldId id="308" r:id="rId32"/>
    <p:sldId id="309" r:id="rId33"/>
    <p:sldId id="310" r:id="rId34"/>
    <p:sldId id="311" r:id="rId35"/>
    <p:sldId id="312" r:id="rId36"/>
    <p:sldId id="313" r:id="rId37"/>
    <p:sldId id="315" r:id="rId38"/>
    <p:sldId id="329" r:id="rId39"/>
    <p:sldId id="317" r:id="rId40"/>
    <p:sldId id="322" r:id="rId41"/>
    <p:sldId id="323" r:id="rId42"/>
    <p:sldId id="326" r:id="rId43"/>
    <p:sldId id="328" r:id="rId44"/>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83" d="100"/>
          <a:sy n="83" d="100"/>
        </p:scale>
        <p:origin x="45" y="300"/>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2023/7/20</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2023/7/20</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ko-KR" altLang="en-US"/>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 Sequence</a:t>
            </a:r>
            <a:r>
              <a:rPr lang="ja-JP" altLang="en-US" sz="3200" dirty="0"/>
              <a:t>の長さ</a:t>
            </a:r>
            <a:r>
              <a:rPr lang="en-US" altLang="ja-JP" sz="3200" dirty="0"/>
              <a:t>(512)</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r>
              <a:rPr lang="en-US" altLang="ja-JP" dirty="0"/>
              <a:t>1</a:t>
            </a:r>
            <a:endParaRPr lang="ko-KR" altLang="en-US" dirty="0"/>
          </a:p>
        </p:txBody>
      </p:sp>
      <p:grpSp>
        <p:nvGrpSpPr>
          <p:cNvPr id="3" name="그룹 2">
            <a:extLst>
              <a:ext uri="{FF2B5EF4-FFF2-40B4-BE49-F238E27FC236}">
                <a16:creationId xmlns:a16="http://schemas.microsoft.com/office/drawing/2014/main" id="{C44F4552-F897-1EDE-E658-90E0E98E1247}"/>
              </a:ext>
            </a:extLst>
          </p:cNvPr>
          <p:cNvGrpSpPr/>
          <p:nvPr/>
        </p:nvGrpSpPr>
        <p:grpSpPr>
          <a:xfrm>
            <a:off x="2032143" y="2769309"/>
            <a:ext cx="8127714" cy="2794678"/>
            <a:chOff x="2032143" y="2769309"/>
            <a:chExt cx="8127714" cy="2794678"/>
          </a:xfrm>
        </p:grpSpPr>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558146"/>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936517"/>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259246"/>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653652"/>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171891"/>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582422"/>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76931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76931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76930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314162"/>
              <a:ext cx="8127714"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Dense Layer (Hidden)</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92040"/>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91663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r>
              <a:rPr lang="en-US" altLang="ja-JP" dirty="0"/>
              <a:t>2</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477632"/>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856003"/>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178732"/>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573138"/>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091377"/>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501908"/>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68879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68879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688795"/>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250901"/>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Dense_V</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1152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직사각형 11">
            <a:extLst>
              <a:ext uri="{FF2B5EF4-FFF2-40B4-BE49-F238E27FC236}">
                <a16:creationId xmlns:a16="http://schemas.microsoft.com/office/drawing/2014/main" id="{E26AC7DD-5507-AA6C-B0D8-4A3CF2E604F5}"/>
              </a:ext>
            </a:extLst>
          </p:cNvPr>
          <p:cNvSpPr/>
          <p:nvPr/>
        </p:nvSpPr>
        <p:spPr>
          <a:xfrm>
            <a:off x="5211083" y="323939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Dense_A</a:t>
            </a:r>
            <a:endParaRPr lang="ko-KR" altLang="en-US" sz="2000" dirty="0"/>
          </a:p>
        </p:txBody>
      </p:sp>
      <p:sp>
        <p:nvSpPr>
          <p:cNvPr id="5" name="직사각형 11">
            <a:extLst>
              <a:ext uri="{FF2B5EF4-FFF2-40B4-BE49-F238E27FC236}">
                <a16:creationId xmlns:a16="http://schemas.microsoft.com/office/drawing/2014/main" id="{38C32A30-7DE4-E5E1-A3F0-AF11F3C3404D}"/>
              </a:ext>
            </a:extLst>
          </p:cNvPr>
          <p:cNvSpPr/>
          <p:nvPr/>
        </p:nvSpPr>
        <p:spPr>
          <a:xfrm>
            <a:off x="8390022" y="323497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Dense_D</a:t>
            </a:r>
            <a:endParaRPr lang="ko-KR" altLang="en-US" sz="2000" dirty="0"/>
          </a:p>
        </p:txBody>
      </p:sp>
    </p:spTree>
    <p:extLst>
      <p:ext uri="{BB962C8B-B14F-4D97-AF65-F5344CB8AC3E}">
        <p14:creationId xmlns:p14="http://schemas.microsoft.com/office/powerpoint/2010/main" val="3950546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r>
              <a:rPr lang="en-US" altLang="ja-JP" dirty="0"/>
              <a:t>3</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966467"/>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434483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sp>
        <p:nvSpPr>
          <p:cNvPr id="12" name="직사각형 11">
            <a:extLst>
              <a:ext uri="{FF2B5EF4-FFF2-40B4-BE49-F238E27FC236}">
                <a16:creationId xmlns:a16="http://schemas.microsoft.com/office/drawing/2014/main" id="{FB79B439-2A15-C539-131D-9B03741F777C}"/>
              </a:ext>
            </a:extLst>
          </p:cNvPr>
          <p:cNvSpPr/>
          <p:nvPr/>
        </p:nvSpPr>
        <p:spPr>
          <a:xfrm>
            <a:off x="2032143" y="2959635"/>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13" name="직사각형 12">
            <a:extLst>
              <a:ext uri="{FF2B5EF4-FFF2-40B4-BE49-F238E27FC236}">
                <a16:creationId xmlns:a16="http://schemas.microsoft.com/office/drawing/2014/main" id="{BBD5284D-AE08-4A2B-C4BD-6EDF3B787F8B}"/>
              </a:ext>
            </a:extLst>
          </p:cNvPr>
          <p:cNvSpPr/>
          <p:nvPr/>
        </p:nvSpPr>
        <p:spPr>
          <a:xfrm>
            <a:off x="2032143" y="23115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4" name="직사각형 13">
            <a:extLst>
              <a:ext uri="{FF2B5EF4-FFF2-40B4-BE49-F238E27FC236}">
                <a16:creationId xmlns:a16="http://schemas.microsoft.com/office/drawing/2014/main" id="{8ABF6FA2-A44C-89F7-A529-56ADA942C309}"/>
              </a:ext>
            </a:extLst>
          </p:cNvPr>
          <p:cNvSpPr/>
          <p:nvPr/>
        </p:nvSpPr>
        <p:spPr>
          <a:xfrm>
            <a:off x="5211082" y="23115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5" name="직사각형 14">
            <a:extLst>
              <a:ext uri="{FF2B5EF4-FFF2-40B4-BE49-F238E27FC236}">
                <a16:creationId xmlns:a16="http://schemas.microsoft.com/office/drawing/2014/main" id="{0E0643EB-B522-D85B-D827-0CC36C594CD9}"/>
              </a:ext>
            </a:extLst>
          </p:cNvPr>
          <p:cNvSpPr/>
          <p:nvPr/>
        </p:nvSpPr>
        <p:spPr>
          <a:xfrm>
            <a:off x="8390021" y="231157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667567"/>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4061973"/>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580212"/>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990743"/>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CA9F7B7-7715-5252-641C-4E8EF60A6F2B}"/>
              </a:ext>
            </a:extLst>
          </p:cNvPr>
          <p:cNvCxnSpPr>
            <a:cxnSpLocks/>
          </p:cNvCxnSpPr>
          <p:nvPr/>
        </p:nvCxnSpPr>
        <p:spPr>
          <a:xfrm flipV="1">
            <a:off x="6093398"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AB92E827-D527-4293-C1A2-DEBA3CACF86B}"/>
              </a:ext>
            </a:extLst>
          </p:cNvPr>
          <p:cNvCxnSpPr>
            <a:endCxn id="13" idx="2"/>
          </p:cNvCxnSpPr>
          <p:nvPr/>
        </p:nvCxnSpPr>
        <p:spPr>
          <a:xfrm flipV="1">
            <a:off x="2917061" y="2634307"/>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232ABCA6-43A2-D280-A17F-F94A803636F4}"/>
              </a:ext>
            </a:extLst>
          </p:cNvPr>
          <p:cNvCxnSpPr/>
          <p:nvPr/>
        </p:nvCxnSpPr>
        <p:spPr>
          <a:xfrm flipV="1">
            <a:off x="6093398" y="2634305"/>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EB45034F-E12B-D27A-F8DD-50283D2A2A14}"/>
              </a:ext>
            </a:extLst>
          </p:cNvPr>
          <p:cNvCxnSpPr/>
          <p:nvPr/>
        </p:nvCxnSpPr>
        <p:spPr>
          <a:xfrm flipV="1">
            <a:off x="9269735" y="2634305"/>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직사각형 37">
            <a:extLst>
              <a:ext uri="{FF2B5EF4-FFF2-40B4-BE49-F238E27FC236}">
                <a16:creationId xmlns:a16="http://schemas.microsoft.com/office/drawing/2014/main" id="{C0DF3334-EB09-B5B1-A981-CCB8BC143213}"/>
              </a:ext>
            </a:extLst>
          </p:cNvPr>
          <p:cNvSpPr/>
          <p:nvPr/>
        </p:nvSpPr>
        <p:spPr>
          <a:xfrm>
            <a:off x="1783061" y="2244511"/>
            <a:ext cx="8580139" cy="1299281"/>
          </a:xfrm>
          <a:prstGeom prst="rect">
            <a:avLst/>
          </a:prstGeom>
          <a:noFill/>
          <a:ln w="28575">
            <a:solidFill>
              <a:schemeClr val="tx1">
                <a:lumMod val="75000"/>
                <a:lumOff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화살표 연결선 31">
            <a:extLst>
              <a:ext uri="{FF2B5EF4-FFF2-40B4-BE49-F238E27FC236}">
                <a16:creationId xmlns:a16="http://schemas.microsoft.com/office/drawing/2014/main" id="{4BAC44DE-8AD5-B05F-38C6-DAF178F1647B}"/>
              </a:ext>
            </a:extLst>
          </p:cNvPr>
          <p:cNvCxnSpPr>
            <a:cxnSpLocks/>
          </p:cNvCxnSpPr>
          <p:nvPr/>
        </p:nvCxnSpPr>
        <p:spPr>
          <a:xfrm flipV="1">
            <a:off x="2917061"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직선 화살표 연결선 31">
            <a:extLst>
              <a:ext uri="{FF2B5EF4-FFF2-40B4-BE49-F238E27FC236}">
                <a16:creationId xmlns:a16="http://schemas.microsoft.com/office/drawing/2014/main" id="{93C5794F-0E13-3596-7941-60D7294489F7}"/>
              </a:ext>
            </a:extLst>
          </p:cNvPr>
          <p:cNvCxnSpPr>
            <a:cxnSpLocks/>
          </p:cNvCxnSpPr>
          <p:nvPr/>
        </p:nvCxnSpPr>
        <p:spPr>
          <a:xfrm flipV="1">
            <a:off x="9269735"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직사각형 11">
            <a:extLst>
              <a:ext uri="{FF2B5EF4-FFF2-40B4-BE49-F238E27FC236}">
                <a16:creationId xmlns:a16="http://schemas.microsoft.com/office/drawing/2014/main" id="{12A31757-4E72-A2CA-2678-18016EBE2708}"/>
              </a:ext>
            </a:extLst>
          </p:cNvPr>
          <p:cNvSpPr/>
          <p:nvPr/>
        </p:nvSpPr>
        <p:spPr>
          <a:xfrm>
            <a:off x="2032143" y="3740864"/>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Dense_V</a:t>
            </a:r>
            <a:endParaRPr lang="ko-KR" altLang="en-US" sz="2000" dirty="0"/>
          </a:p>
        </p:txBody>
      </p:sp>
      <p:sp>
        <p:nvSpPr>
          <p:cNvPr id="5" name="직사각형 11">
            <a:extLst>
              <a:ext uri="{FF2B5EF4-FFF2-40B4-BE49-F238E27FC236}">
                <a16:creationId xmlns:a16="http://schemas.microsoft.com/office/drawing/2014/main" id="{8DB9D680-A075-9F5E-E7C2-8EDD1A4B0E08}"/>
              </a:ext>
            </a:extLst>
          </p:cNvPr>
          <p:cNvSpPr/>
          <p:nvPr/>
        </p:nvSpPr>
        <p:spPr>
          <a:xfrm>
            <a:off x="5211083" y="3729362"/>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Dense_A</a:t>
            </a:r>
            <a:endParaRPr lang="ko-KR" altLang="en-US" sz="2000" dirty="0"/>
          </a:p>
        </p:txBody>
      </p:sp>
      <p:sp>
        <p:nvSpPr>
          <p:cNvPr id="7" name="직사각형 11">
            <a:extLst>
              <a:ext uri="{FF2B5EF4-FFF2-40B4-BE49-F238E27FC236}">
                <a16:creationId xmlns:a16="http://schemas.microsoft.com/office/drawing/2014/main" id="{5D22A392-A11F-1AF9-2FE9-0E03587829D6}"/>
              </a:ext>
            </a:extLst>
          </p:cNvPr>
          <p:cNvSpPr/>
          <p:nvPr/>
        </p:nvSpPr>
        <p:spPr>
          <a:xfrm>
            <a:off x="8390022" y="3724942"/>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Dense_D</a:t>
            </a:r>
            <a:endParaRPr lang="ko-KR" altLang="en-US" sz="2000" dirty="0"/>
          </a:p>
        </p:txBody>
      </p:sp>
    </p:spTree>
    <p:extLst>
      <p:ext uri="{BB962C8B-B14F-4D97-AF65-F5344CB8AC3E}">
        <p14:creationId xmlns:p14="http://schemas.microsoft.com/office/powerpoint/2010/main" val="3644233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975739-E411-3253-AF08-51FD041D83FC}"/>
              </a:ext>
            </a:extLst>
          </p:cNvPr>
          <p:cNvSpPr>
            <a:spLocks noGrp="1"/>
          </p:cNvSpPr>
          <p:nvPr>
            <p:ph type="title"/>
          </p:nvPr>
        </p:nvSpPr>
        <p:spPr/>
        <p:txBody>
          <a:bodyPr/>
          <a:lstStyle/>
          <a:p>
            <a:r>
              <a:rPr lang="en-US" altLang="ko-KR" sz="4400" dirty="0"/>
              <a:t>Correlation Layer</a:t>
            </a:r>
            <a:r>
              <a:rPr lang="ko-KR" altLang="en-US" sz="4400" dirty="0"/>
              <a:t> </a:t>
            </a:r>
            <a:r>
              <a:rPr lang="en-US" altLang="ko-KR" sz="4400" dirty="0"/>
              <a:t>(FFNN)</a:t>
            </a:r>
            <a:endParaRPr lang="ko-KR" altLang="en-US" dirty="0"/>
          </a:p>
        </p:txBody>
      </p:sp>
      <p:grpSp>
        <p:nvGrpSpPr>
          <p:cNvPr id="38" name="그룹 37">
            <a:extLst>
              <a:ext uri="{FF2B5EF4-FFF2-40B4-BE49-F238E27FC236}">
                <a16:creationId xmlns:a16="http://schemas.microsoft.com/office/drawing/2014/main" id="{58DAF7F2-22F3-AFFF-7FA3-49EED5B0C760}"/>
              </a:ext>
            </a:extLst>
          </p:cNvPr>
          <p:cNvGrpSpPr/>
          <p:nvPr/>
        </p:nvGrpSpPr>
        <p:grpSpPr>
          <a:xfrm>
            <a:off x="1568902" y="2819157"/>
            <a:ext cx="9115155" cy="2129833"/>
            <a:chOff x="2032143" y="2225599"/>
            <a:chExt cx="8127714" cy="1899109"/>
          </a:xfrm>
        </p:grpSpPr>
        <p:sp>
          <p:nvSpPr>
            <p:cNvPr id="21" name="직사각형 20">
              <a:extLst>
                <a:ext uri="{FF2B5EF4-FFF2-40B4-BE49-F238E27FC236}">
                  <a16:creationId xmlns:a16="http://schemas.microsoft.com/office/drawing/2014/main" id="{2D62DE51-F13C-8D81-6C45-F198CDC9520A}"/>
                </a:ext>
              </a:extLst>
            </p:cNvPr>
            <p:cNvSpPr/>
            <p:nvPr/>
          </p:nvSpPr>
          <p:spPr>
            <a:xfrm>
              <a:off x="2032143" y="380197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2" name="직사각형 21">
              <a:extLst>
                <a:ext uri="{FF2B5EF4-FFF2-40B4-BE49-F238E27FC236}">
                  <a16:creationId xmlns:a16="http://schemas.microsoft.com/office/drawing/2014/main" id="{C43399C4-086E-55C7-9A98-9011D2839731}"/>
                </a:ext>
              </a:extLst>
            </p:cNvPr>
            <p:cNvSpPr/>
            <p:nvPr/>
          </p:nvSpPr>
          <p:spPr>
            <a:xfrm>
              <a:off x="5211082" y="38019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3" name="직사각형 22">
              <a:extLst>
                <a:ext uri="{FF2B5EF4-FFF2-40B4-BE49-F238E27FC236}">
                  <a16:creationId xmlns:a16="http://schemas.microsoft.com/office/drawing/2014/main" id="{3054A0CF-848F-26D5-B860-0B1E8D59A8CC}"/>
                </a:ext>
              </a:extLst>
            </p:cNvPr>
            <p:cNvSpPr/>
            <p:nvPr/>
          </p:nvSpPr>
          <p:spPr>
            <a:xfrm>
              <a:off x="2032143" y="2873658"/>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24" name="직사각형 23">
              <a:extLst>
                <a:ext uri="{FF2B5EF4-FFF2-40B4-BE49-F238E27FC236}">
                  <a16:creationId xmlns:a16="http://schemas.microsoft.com/office/drawing/2014/main" id="{4BC59F9C-621F-6255-ADA3-8B06B470EBBE}"/>
                </a:ext>
              </a:extLst>
            </p:cNvPr>
            <p:cNvSpPr/>
            <p:nvPr/>
          </p:nvSpPr>
          <p:spPr>
            <a:xfrm>
              <a:off x="2032143" y="222560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5" name="직사각형 24">
              <a:extLst>
                <a:ext uri="{FF2B5EF4-FFF2-40B4-BE49-F238E27FC236}">
                  <a16:creationId xmlns:a16="http://schemas.microsoft.com/office/drawing/2014/main" id="{2099C8CE-76AB-0C08-A7C0-AC2197BEBD26}"/>
                </a:ext>
              </a:extLst>
            </p:cNvPr>
            <p:cNvSpPr/>
            <p:nvPr/>
          </p:nvSpPr>
          <p:spPr>
            <a:xfrm>
              <a:off x="5211082" y="222560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6" name="직사각형 25">
              <a:extLst>
                <a:ext uri="{FF2B5EF4-FFF2-40B4-BE49-F238E27FC236}">
                  <a16:creationId xmlns:a16="http://schemas.microsoft.com/office/drawing/2014/main" id="{866F0949-A95A-5B54-A055-66621191C5A7}"/>
                </a:ext>
              </a:extLst>
            </p:cNvPr>
            <p:cNvSpPr/>
            <p:nvPr/>
          </p:nvSpPr>
          <p:spPr>
            <a:xfrm>
              <a:off x="8390021" y="222559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7" name="직사각형 26">
              <a:extLst>
                <a:ext uri="{FF2B5EF4-FFF2-40B4-BE49-F238E27FC236}">
                  <a16:creationId xmlns:a16="http://schemas.microsoft.com/office/drawing/2014/main" id="{9B85A113-21BB-A05F-78D6-9CAE657EBFBE}"/>
                </a:ext>
              </a:extLst>
            </p:cNvPr>
            <p:cNvSpPr/>
            <p:nvPr/>
          </p:nvSpPr>
          <p:spPr>
            <a:xfrm>
              <a:off x="8390021" y="38019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8" name="직선 화살표 연결선 27">
              <a:extLst>
                <a:ext uri="{FF2B5EF4-FFF2-40B4-BE49-F238E27FC236}">
                  <a16:creationId xmlns:a16="http://schemas.microsoft.com/office/drawing/2014/main" id="{C1DF609A-0107-C989-511F-DC126977C3E2}"/>
                </a:ext>
              </a:extLst>
            </p:cNvPr>
            <p:cNvCxnSpPr>
              <a:stCxn id="21" idx="0"/>
            </p:cNvCxnSpPr>
            <p:nvPr/>
          </p:nvCxnSpPr>
          <p:spPr>
            <a:xfrm flipV="1">
              <a:off x="2917061" y="3313737"/>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0428282F-FD25-056C-E684-3BEAC6F788D0}"/>
                </a:ext>
              </a:extLst>
            </p:cNvPr>
            <p:cNvCxnSpPr>
              <a:cxnSpLocks/>
            </p:cNvCxnSpPr>
            <p:nvPr/>
          </p:nvCxnSpPr>
          <p:spPr>
            <a:xfrm flipV="1">
              <a:off x="6093398" y="3309609"/>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B5C310FA-84B6-5E2E-5C1B-423242ACF437}"/>
                </a:ext>
              </a:extLst>
            </p:cNvPr>
            <p:cNvCxnSpPr>
              <a:cxnSpLocks/>
            </p:cNvCxnSpPr>
            <p:nvPr/>
          </p:nvCxnSpPr>
          <p:spPr>
            <a:xfrm flipV="1">
              <a:off x="9269735" y="3313736"/>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9C0B8C82-DA4B-9B2E-DF36-FF76F1EDC104}"/>
                </a:ext>
              </a:extLst>
            </p:cNvPr>
            <p:cNvCxnSpPr>
              <a:endCxn id="24" idx="2"/>
            </p:cNvCxnSpPr>
            <p:nvPr/>
          </p:nvCxnSpPr>
          <p:spPr>
            <a:xfrm flipV="1">
              <a:off x="2917061" y="2548330"/>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3EDE619-B11B-9DF3-7FA7-6AFC458ABF37}"/>
                </a:ext>
              </a:extLst>
            </p:cNvPr>
            <p:cNvCxnSpPr>
              <a:cxnSpLocks/>
            </p:cNvCxnSpPr>
            <p:nvPr/>
          </p:nvCxnSpPr>
          <p:spPr>
            <a:xfrm flipV="1">
              <a:off x="6093398"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162F7198-B96B-19FA-5086-5001976BCDD3}"/>
                </a:ext>
              </a:extLst>
            </p:cNvPr>
            <p:cNvCxnSpPr>
              <a:cxnSpLocks/>
            </p:cNvCxnSpPr>
            <p:nvPr/>
          </p:nvCxnSpPr>
          <p:spPr>
            <a:xfrm flipV="1">
              <a:off x="9269735"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20" name="그림 19">
            <a:extLst>
              <a:ext uri="{FF2B5EF4-FFF2-40B4-BE49-F238E27FC236}">
                <a16:creationId xmlns:a16="http://schemas.microsoft.com/office/drawing/2014/main" id="{218DF3EC-9F39-666D-48BA-08D8994267FF}"/>
              </a:ext>
            </a:extLst>
          </p:cNvPr>
          <p:cNvPicPr>
            <a:picLocks noChangeAspect="1"/>
          </p:cNvPicPr>
          <p:nvPr/>
        </p:nvPicPr>
        <p:blipFill rotWithShape="1">
          <a:blip r:embed="rId2"/>
          <a:srcRect l="5000" t="42105" r="52367" b="32047"/>
          <a:stretch/>
        </p:blipFill>
        <p:spPr>
          <a:xfrm>
            <a:off x="1155412" y="2325057"/>
            <a:ext cx="9881175" cy="3369891"/>
          </a:xfrm>
          <a:prstGeom prst="rect">
            <a:avLst/>
          </a:prstGeom>
        </p:spPr>
      </p:pic>
      <p:sp>
        <p:nvSpPr>
          <p:cNvPr id="39" name="직사각형 38">
            <a:extLst>
              <a:ext uri="{FF2B5EF4-FFF2-40B4-BE49-F238E27FC236}">
                <a16:creationId xmlns:a16="http://schemas.microsoft.com/office/drawing/2014/main" id="{92B68C00-EBA3-EF4E-8D34-914D9D37AF1E}"/>
              </a:ext>
            </a:extLst>
          </p:cNvPr>
          <p:cNvSpPr/>
          <p:nvPr/>
        </p:nvSpPr>
        <p:spPr>
          <a:xfrm>
            <a:off x="3617494" y="2325057"/>
            <a:ext cx="1921115"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6A071A1-BB46-42F6-CC05-8ABF57380966}"/>
              </a:ext>
            </a:extLst>
          </p:cNvPr>
          <p:cNvSpPr/>
          <p:nvPr/>
        </p:nvSpPr>
        <p:spPr>
          <a:xfrm>
            <a:off x="5614736" y="2325057"/>
            <a:ext cx="2093496"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089185BC-1909-AF94-82BD-F139551827E6}"/>
              </a:ext>
            </a:extLst>
          </p:cNvPr>
          <p:cNvSpPr/>
          <p:nvPr/>
        </p:nvSpPr>
        <p:spPr>
          <a:xfrm>
            <a:off x="7764679" y="2325057"/>
            <a:ext cx="1531721"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0792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55DADA-180C-E3F7-7BB9-0F65D4938740}"/>
              </a:ext>
            </a:extLst>
          </p:cNvPr>
          <p:cNvSpPr>
            <a:spLocks noGrp="1"/>
          </p:cNvSpPr>
          <p:nvPr>
            <p:ph type="title"/>
          </p:nvPr>
        </p:nvSpPr>
        <p:spPr/>
        <p:txBody>
          <a:bodyPr/>
          <a:lstStyle/>
          <a:p>
            <a:r>
              <a:rPr lang="en-US" altLang="ko-KR" dirty="0"/>
              <a:t>Bayesian Optimization</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5DA0976-DEBC-2A98-BBFD-45E39585332A}"/>
                  </a:ext>
                </a:extLst>
              </p:cNvPr>
              <p:cNvSpPr>
                <a:spLocks noGrp="1"/>
              </p:cNvSpPr>
              <p:nvPr>
                <p:ph idx="1"/>
              </p:nvPr>
            </p:nvSpPr>
            <p:spPr>
              <a:xfrm>
                <a:off x="1097280" y="2108201"/>
                <a:ext cx="4742046" cy="3760891"/>
              </a:xfrm>
            </p:spPr>
            <p:txBody>
              <a:bodyPr>
                <a:normAutofit/>
              </a:bodyPr>
              <a:lstStyle/>
              <a:p>
                <a:r>
                  <a:rPr lang="ja-JP" altLang="en-US" sz="2800" dirty="0">
                    <a:latin typeface="Cambria Math" panose="02040503050406030204" pitchFamily="18" charset="0"/>
                  </a:rPr>
                  <a:t>制限されたデータから未知の目的関数ｆを最大化する問題</a:t>
                </a:r>
                <a:endParaRPr lang="en-US" altLang="ko-KR" sz="2800" b="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func>
                        <m:funcPr>
                          <m:ctrlPr>
                            <a:rPr lang="en-US" altLang="ko-KR" sz="4000" b="0" i="1" smtClean="0">
                              <a:latin typeface="Cambria Math" panose="02040503050406030204" pitchFamily="18" charset="0"/>
                            </a:rPr>
                          </m:ctrlPr>
                        </m:funcPr>
                        <m:fName>
                          <m:limLow>
                            <m:limLowPr>
                              <m:ctrlPr>
                                <a:rPr lang="en-US" altLang="ko-KR" sz="4000" b="0" i="1" smtClean="0">
                                  <a:latin typeface="Cambria Math" panose="02040503050406030204" pitchFamily="18" charset="0"/>
                                </a:rPr>
                              </m:ctrlPr>
                            </m:limLowPr>
                            <m:e>
                              <m:r>
                                <m:rPr>
                                  <m:sty m:val="p"/>
                                </m:rPr>
                                <a:rPr lang="en-US" altLang="ko-KR" sz="4000" b="0" i="0" smtClean="0">
                                  <a:latin typeface="Cambria Math" panose="02040503050406030204" pitchFamily="18" charset="0"/>
                                </a:rPr>
                                <m:t>max</m:t>
                              </m:r>
                            </m:e>
                            <m:lim>
                              <m:r>
                                <a:rPr lang="en-US" altLang="ko-KR" sz="4000" b="0" i="1" smtClean="0">
                                  <a:latin typeface="Cambria Math" panose="02040503050406030204" pitchFamily="18" charset="0"/>
                                </a:rPr>
                                <m:t>𝑥</m:t>
                              </m:r>
                              <m:r>
                                <a:rPr lang="en-US" altLang="ko-KR" sz="4000" b="0" i="1" smtClean="0">
                                  <a:latin typeface="Cambria Math" panose="02040503050406030204" pitchFamily="18" charset="0"/>
                                  <a:ea typeface="Cambria Math" panose="02040503050406030204" pitchFamily="18" charset="0"/>
                                </a:rPr>
                                <m:t>∈</m:t>
                              </m:r>
                              <m:r>
                                <a:rPr lang="en-US" altLang="ko-KR" sz="4000" b="0" i="1" smtClean="0">
                                  <a:latin typeface="Cambria Math" panose="02040503050406030204" pitchFamily="18" charset="0"/>
                                  <a:ea typeface="Cambria Math" panose="02040503050406030204" pitchFamily="18" charset="0"/>
                                </a:rPr>
                                <m:t>𝐴</m:t>
                              </m:r>
                            </m:lim>
                          </m:limLow>
                        </m:fName>
                        <m:e>
                          <m:r>
                            <a:rPr lang="en-US" altLang="ko-KR" sz="4000" i="1">
                              <a:latin typeface="Cambria Math" panose="02040503050406030204" pitchFamily="18" charset="0"/>
                            </a:rPr>
                            <m:t>𝑓</m:t>
                          </m:r>
                          <m:r>
                            <a:rPr lang="en-US" altLang="ko-KR" sz="4000" i="1">
                              <a:latin typeface="Cambria Math" panose="02040503050406030204" pitchFamily="18" charset="0"/>
                            </a:rPr>
                            <m:t>(</m:t>
                          </m:r>
                          <m:r>
                            <a:rPr lang="en-US" altLang="ko-KR" sz="4000" i="1">
                              <a:latin typeface="Cambria Math" panose="02040503050406030204" pitchFamily="18" charset="0"/>
                            </a:rPr>
                            <m:t>𝑥</m:t>
                          </m:r>
                          <m:r>
                            <a:rPr lang="en-US" altLang="ko-KR" sz="4000" i="1">
                              <a:latin typeface="Cambria Math" panose="02040503050406030204" pitchFamily="18" charset="0"/>
                            </a:rPr>
                            <m:t>)</m:t>
                          </m:r>
                        </m:e>
                      </m:func>
                    </m:oMath>
                  </m:oMathPara>
                </a14:m>
                <a:endParaRPr lang="en-US" altLang="ko-KR" sz="4000" dirty="0"/>
              </a:p>
              <a:p>
                <a:pPr marL="0" indent="0">
                  <a:buNone/>
                </a:pPr>
                <a:endParaRPr lang="ko-KR" altLang="en-US" sz="2800" dirty="0"/>
              </a:p>
            </p:txBody>
          </p:sp>
        </mc:Choice>
        <mc:Fallback xmlns="">
          <p:sp>
            <p:nvSpPr>
              <p:cNvPr id="3" name="내용 개체 틀 2">
                <a:extLst>
                  <a:ext uri="{FF2B5EF4-FFF2-40B4-BE49-F238E27FC236}">
                    <a16:creationId xmlns:a16="http://schemas.microsoft.com/office/drawing/2014/main" id="{B5DA0976-DEBC-2A98-BBFD-45E39585332A}"/>
                  </a:ext>
                </a:extLst>
              </p:cNvPr>
              <p:cNvSpPr>
                <a:spLocks noGrp="1" noRot="1" noChangeAspect="1" noMove="1" noResize="1" noEditPoints="1" noAdjustHandles="1" noChangeArrowheads="1" noChangeShapeType="1" noTextEdit="1"/>
              </p:cNvSpPr>
              <p:nvPr>
                <p:ph idx="1"/>
              </p:nvPr>
            </p:nvSpPr>
            <p:spPr>
              <a:xfrm>
                <a:off x="1097280" y="2108201"/>
                <a:ext cx="4742046" cy="3760891"/>
              </a:xfrm>
              <a:blipFill>
                <a:blip r:embed="rId2"/>
                <a:stretch>
                  <a:fillRect l="-2571" t="-1783"/>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9E40E7A6-0A1A-CAC1-B388-D5AC26806C45}"/>
              </a:ext>
            </a:extLst>
          </p:cNvPr>
          <p:cNvPicPr>
            <a:picLocks noChangeAspect="1"/>
          </p:cNvPicPr>
          <p:nvPr/>
        </p:nvPicPr>
        <p:blipFill rotWithShape="1">
          <a:blip r:embed="rId3"/>
          <a:srcRect l="22725" t="22533" r="43675" b="17600"/>
          <a:stretch/>
        </p:blipFill>
        <p:spPr>
          <a:xfrm>
            <a:off x="6738646" y="1919776"/>
            <a:ext cx="4234153" cy="4243604"/>
          </a:xfrm>
          <a:prstGeom prst="rect">
            <a:avLst/>
          </a:prstGeom>
        </p:spPr>
      </p:pic>
      <p:sp>
        <p:nvSpPr>
          <p:cNvPr id="6" name="TextBox 5">
            <a:extLst>
              <a:ext uri="{FF2B5EF4-FFF2-40B4-BE49-F238E27FC236}">
                <a16:creationId xmlns:a16="http://schemas.microsoft.com/office/drawing/2014/main" id="{593BE704-9335-C40A-C8BA-D1899E2ED863}"/>
              </a:ext>
            </a:extLst>
          </p:cNvPr>
          <p:cNvSpPr txBox="1"/>
          <p:nvPr/>
        </p:nvSpPr>
        <p:spPr>
          <a:xfrm>
            <a:off x="6204764" y="6040269"/>
            <a:ext cx="5301915" cy="246221"/>
          </a:xfrm>
          <a:prstGeom prst="rect">
            <a:avLst/>
          </a:prstGeom>
          <a:noFill/>
        </p:spPr>
        <p:txBody>
          <a:bodyPr wrap="square" rtlCol="0">
            <a:spAutoFit/>
          </a:bodyPr>
          <a:lstStyle/>
          <a:p>
            <a:r>
              <a:rPr lang="en-US" altLang="ko-KR" sz="1000" dirty="0"/>
              <a:t>Shashank Shekhar et al., "A Comparative study of Hyper-Parameter Optimization Tools", 2022</a:t>
            </a:r>
            <a:endParaRPr lang="ko-KR" altLang="en-US" sz="1000" dirty="0"/>
          </a:p>
        </p:txBody>
      </p:sp>
    </p:spTree>
    <p:extLst>
      <p:ext uri="{BB962C8B-B14F-4D97-AF65-F5344CB8AC3E}">
        <p14:creationId xmlns:p14="http://schemas.microsoft.com/office/powerpoint/2010/main" val="2260868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623563-5932-A9F7-18E7-96658F7699C2}"/>
              </a:ext>
            </a:extLst>
          </p:cNvPr>
          <p:cNvSpPr>
            <a:spLocks noGrp="1"/>
          </p:cNvSpPr>
          <p:nvPr>
            <p:ph type="title"/>
          </p:nvPr>
        </p:nvSpPr>
        <p:spPr/>
        <p:txBody>
          <a:bodyPr/>
          <a:lstStyle/>
          <a:p>
            <a:r>
              <a:rPr lang="en-US" altLang="ko-KR" sz="4800" dirty="0"/>
              <a:t>Correlation Layer</a:t>
            </a:r>
            <a:r>
              <a:rPr lang="ko-KR" altLang="en-US" sz="4800" dirty="0"/>
              <a:t> </a:t>
            </a:r>
            <a:r>
              <a:rPr lang="en-US" altLang="ko-KR" sz="4800" dirty="0"/>
              <a:t>(FFNN)</a:t>
            </a:r>
            <a:endParaRPr lang="ko-KR" altLang="en-US" dirty="0"/>
          </a:p>
        </p:txBody>
      </p:sp>
      <p:sp>
        <p:nvSpPr>
          <p:cNvPr id="3" name="내용 개체 틀 2">
            <a:extLst>
              <a:ext uri="{FF2B5EF4-FFF2-40B4-BE49-F238E27FC236}">
                <a16:creationId xmlns:a16="http://schemas.microsoft.com/office/drawing/2014/main" id="{B1233CF3-1DA9-479D-F516-00434A4DD7B0}"/>
              </a:ext>
            </a:extLst>
          </p:cNvPr>
          <p:cNvSpPr>
            <a:spLocks noGrp="1"/>
          </p:cNvSpPr>
          <p:nvPr>
            <p:ph idx="1"/>
          </p:nvPr>
        </p:nvSpPr>
        <p:spPr>
          <a:xfrm>
            <a:off x="1097280" y="1989221"/>
            <a:ext cx="10058400" cy="4235116"/>
          </a:xfrm>
        </p:spPr>
        <p:txBody>
          <a:bodyPr>
            <a:noAutofit/>
          </a:bodyPr>
          <a:lstStyle/>
          <a:p>
            <a:pPr>
              <a:buFont typeface="Wingdings" panose="05000000000000000000" pitchFamily="2" charset="2"/>
              <a:buChar char="u"/>
            </a:pPr>
            <a:r>
              <a:rPr lang="en-US" altLang="ko-KR" sz="2800" dirty="0"/>
              <a:t>Units: 208~546</a:t>
            </a:r>
          </a:p>
          <a:p>
            <a:pPr>
              <a:buFont typeface="Wingdings" panose="05000000000000000000" pitchFamily="2" charset="2"/>
              <a:buChar char="u"/>
            </a:pPr>
            <a:r>
              <a:rPr lang="en-US" altLang="ko-KR" sz="2800" dirty="0"/>
              <a:t>Activation: </a:t>
            </a:r>
            <a:r>
              <a:rPr lang="en-US" altLang="ko-KR" sz="2800" dirty="0" err="1"/>
              <a:t>gelu</a:t>
            </a:r>
            <a:endParaRPr lang="en-US" altLang="ko-KR" sz="2800" dirty="0"/>
          </a:p>
          <a:p>
            <a:pPr>
              <a:buFont typeface="Wingdings" panose="05000000000000000000" pitchFamily="2" charset="2"/>
              <a:buChar char="u"/>
            </a:pPr>
            <a:r>
              <a:rPr lang="en-US" altLang="ko-KR" sz="2800" dirty="0"/>
              <a:t>Weight </a:t>
            </a:r>
            <a:r>
              <a:rPr lang="en-US" altLang="ko-KR" sz="2800" dirty="0" err="1"/>
              <a:t>Initalization</a:t>
            </a:r>
            <a:r>
              <a:rPr lang="en-US" altLang="ko-KR" sz="2800" dirty="0"/>
              <a:t>: He (</a:t>
            </a:r>
            <a:r>
              <a:rPr lang="en-US" altLang="ko-KR" sz="2800" dirty="0" err="1"/>
              <a:t>he_normal</a:t>
            </a:r>
            <a:r>
              <a:rPr lang="en-US" altLang="ko-KR" sz="2800" dirty="0"/>
              <a:t> or </a:t>
            </a:r>
            <a:r>
              <a:rPr lang="en-US" altLang="ko-KR" sz="2800" dirty="0" err="1"/>
              <a:t>he_uniform</a:t>
            </a:r>
            <a:r>
              <a:rPr lang="en-US" altLang="ko-KR" sz="2800" dirty="0"/>
              <a:t>)</a:t>
            </a:r>
          </a:p>
          <a:p>
            <a:pPr>
              <a:buFont typeface="Wingdings" panose="05000000000000000000" pitchFamily="2" charset="2"/>
              <a:buChar char="u"/>
            </a:pPr>
            <a:r>
              <a:rPr lang="en-US" altLang="ko-KR" sz="2800" dirty="0"/>
              <a:t>L2 Regularization (activity): 0.00067~0.00278</a:t>
            </a:r>
          </a:p>
          <a:p>
            <a:pPr>
              <a:buFont typeface="Wingdings" panose="05000000000000000000" pitchFamily="2" charset="2"/>
              <a:buChar char="u"/>
            </a:pPr>
            <a:r>
              <a:rPr lang="en-US" altLang="ko-KR" sz="2800" dirty="0"/>
              <a:t>Batch size: 8~30</a:t>
            </a:r>
          </a:p>
          <a:p>
            <a:pPr>
              <a:buFont typeface="Wingdings" panose="05000000000000000000" pitchFamily="2" charset="2"/>
              <a:buChar char="u"/>
            </a:pPr>
            <a:r>
              <a:rPr lang="en-US" altLang="ko-KR" sz="2800" dirty="0"/>
              <a:t>Epochs: 8~15</a:t>
            </a:r>
          </a:p>
          <a:p>
            <a:pPr>
              <a:buFont typeface="Wingdings" panose="05000000000000000000" pitchFamily="2" charset="2"/>
              <a:buChar char="u"/>
            </a:pPr>
            <a:r>
              <a:rPr lang="en-US" altLang="ko-KR" sz="2800" dirty="0"/>
              <a:t>L2 Regularization (kernel): 0.00022~0.0016</a:t>
            </a:r>
          </a:p>
        </p:txBody>
      </p:sp>
      <p:sp>
        <p:nvSpPr>
          <p:cNvPr id="4" name="TextBox 3">
            <a:extLst>
              <a:ext uri="{FF2B5EF4-FFF2-40B4-BE49-F238E27FC236}">
                <a16:creationId xmlns:a16="http://schemas.microsoft.com/office/drawing/2014/main" id="{BF564882-9E54-D80C-8D25-C7694EE2E476}"/>
              </a:ext>
            </a:extLst>
          </p:cNvPr>
          <p:cNvSpPr txBox="1"/>
          <p:nvPr/>
        </p:nvSpPr>
        <p:spPr>
          <a:xfrm>
            <a:off x="6970296" y="4797475"/>
            <a:ext cx="4692316" cy="646331"/>
          </a:xfrm>
          <a:prstGeom prst="rect">
            <a:avLst/>
          </a:prstGeom>
          <a:noFill/>
          <a:ln w="12700">
            <a:solidFill>
              <a:srgbClr val="0070C0"/>
            </a:solidFill>
          </a:ln>
        </p:spPr>
        <p:txBody>
          <a:bodyPr wrap="square" rtlCol="0">
            <a:spAutoFit/>
          </a:bodyPr>
          <a:lstStyle/>
          <a:p>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予測範囲から離れた値はなかったため、</a:t>
            </a:r>
            <a:r>
              <a:rPr lang="en-US" altLang="ja-JP" dirty="0">
                <a:solidFill>
                  <a:schemeClr val="tx1">
                    <a:lumMod val="85000"/>
                    <a:lumOff val="15000"/>
                  </a:schemeClr>
                </a:solidFill>
                <a:latin typeface="Meiryo UI" panose="020B0604030504040204" pitchFamily="34" charset="-128"/>
                <a:ea typeface="Meiryo UI" panose="020B0604030504040204" pitchFamily="34" charset="-128"/>
              </a:rPr>
              <a:t>loss function</a:t>
            </a:r>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の再定義と修正は取り合えずいらない。</a:t>
            </a:r>
            <a:endParaRPr lang="ko-KR" altLang="en-US" dirty="0">
              <a:solidFill>
                <a:schemeClr val="tx1">
                  <a:lumMod val="85000"/>
                  <a:lumOff val="15000"/>
                </a:schemeClr>
              </a:solidFill>
              <a:latin typeface="Meiryo UI" panose="020B0604030504040204" pitchFamily="34" charset="-128"/>
            </a:endParaRPr>
          </a:p>
        </p:txBody>
      </p:sp>
    </p:spTree>
    <p:extLst>
      <p:ext uri="{BB962C8B-B14F-4D97-AF65-F5344CB8AC3E}">
        <p14:creationId xmlns:p14="http://schemas.microsoft.com/office/powerpoint/2010/main" val="1899012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b="1" dirty="0"/>
              <a:t>Optimizer</a:t>
            </a:r>
            <a:r>
              <a:rPr lang="en-US" altLang="ko-KR" dirty="0"/>
              <a:t> &amp; Learning Scheduler</a:t>
            </a:r>
            <a:endParaRPr lang="ko-KR" altLang="en-US"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We primarily follow the original BERT optimization hyperparameters, given in Section 2, except for the peak learning rate and number of warmup steps, which are tuned separately for each setting. We additionally found training to be very sensitive to the </a:t>
            </a:r>
            <a:r>
              <a:rPr lang="en-US" altLang="ko-KR" sz="3600" b="1" dirty="0"/>
              <a:t>Adam</a:t>
            </a:r>
            <a:r>
              <a:rPr lang="en-US" altLang="ko-KR" sz="3200" b="1" dirty="0"/>
              <a:t> epsilon term</a:t>
            </a:r>
            <a:r>
              <a:rPr lang="en-US" altLang="ko-KR" dirty="0"/>
              <a:t>, and in some cases we obtained better performance or improved stability after tuning it. Similarly, we found setting </a:t>
            </a:r>
            <a:r>
              <a:rPr lang="en-US" altLang="ko-KR" sz="3200" b="1" dirty="0"/>
              <a:t>β2 = 0.98 </a:t>
            </a:r>
            <a:r>
              <a:rPr lang="en-US" altLang="ko-KR" dirty="0"/>
              <a:t>to improve stability when training with large batch sizes. (</a:t>
            </a:r>
            <a:r>
              <a:rPr lang="en-US" altLang="ko-KR" dirty="0" err="1"/>
              <a:t>Yinhna</a:t>
            </a:r>
            <a:r>
              <a:rPr lang="en-US" altLang="ko-KR" dirty="0"/>
              <a:t> Liu et al.,”RoBERTa”,2019)</a:t>
            </a:r>
            <a:endParaRPr lang="ko-KR" altLang="en-US" dirty="0"/>
          </a:p>
        </p:txBody>
      </p:sp>
    </p:spTree>
    <p:extLst>
      <p:ext uri="{BB962C8B-B14F-4D97-AF65-F5344CB8AC3E}">
        <p14:creationId xmlns:p14="http://schemas.microsoft.com/office/powerpoint/2010/main" val="3844943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a:t>
            </a:r>
            <a:r>
              <a:rPr lang="ja-JP" altLang="en-US" sz="2200">
                <a:cs typeface="Biome Light" panose="020B0303030204020804" pitchFamily="34" charset="0"/>
              </a:rPr>
              <a:t>、考えたりする能力</a:t>
            </a:r>
            <a:r>
              <a:rPr lang="ja-JP" altLang="en-US" sz="2200" dirty="0">
                <a:cs typeface="Biome Light" panose="020B0303030204020804" pitchFamily="34" charset="0"/>
              </a:rPr>
              <a:t>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dirty="0"/>
              <a:t>Optimizer &amp; </a:t>
            </a:r>
            <a:r>
              <a:rPr lang="en-US" altLang="ko-KR" b="1" dirty="0"/>
              <a:t>Learning Scheduler</a:t>
            </a:r>
            <a:endParaRPr lang="ko-KR" altLang="en-US" b="1"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The optimizer used is </a:t>
            </a:r>
            <a:r>
              <a:rPr lang="en-US" altLang="ko-KR" sz="2800" b="1" dirty="0"/>
              <a:t>Adam with a learning rate of 6e-4</a:t>
            </a:r>
            <a:r>
              <a:rPr lang="en-US" altLang="ko-KR" dirty="0"/>
              <a:t>, …skip… learning rate </a:t>
            </a:r>
            <a:r>
              <a:rPr lang="en-US" altLang="ko-KR" sz="2800" b="1" dirty="0">
                <a:solidFill>
                  <a:srgbClr val="FF0000"/>
                </a:solidFill>
              </a:rPr>
              <a:t>warmup for 24,000 steps </a:t>
            </a:r>
            <a:r>
              <a:rPr lang="en-US" altLang="ko-KR" dirty="0"/>
              <a:t>and </a:t>
            </a:r>
            <a:r>
              <a:rPr lang="en-US" altLang="ko-KR" sz="2800" b="1" u="sng" dirty="0">
                <a:solidFill>
                  <a:srgbClr val="0070C0"/>
                </a:solidFill>
              </a:rPr>
              <a:t>linear</a:t>
            </a:r>
            <a:r>
              <a:rPr lang="en-US" altLang="ko-KR" sz="2800" b="1" dirty="0">
                <a:solidFill>
                  <a:srgbClr val="0070C0"/>
                </a:solidFill>
              </a:rPr>
              <a:t> decay</a:t>
            </a:r>
            <a:r>
              <a:rPr lang="en-US" altLang="ko-KR" dirty="0">
                <a:solidFill>
                  <a:srgbClr val="0070C0"/>
                </a:solidFill>
              </a:rPr>
              <a:t> </a:t>
            </a:r>
            <a:r>
              <a:rPr lang="en-US" altLang="ko-KR" dirty="0"/>
              <a:t>of the </a:t>
            </a:r>
            <a:r>
              <a:rPr lang="en-US" altLang="ko-KR" sz="2800" b="1" dirty="0"/>
              <a:t>learning rate after</a:t>
            </a:r>
            <a:r>
              <a:rPr lang="en-US" altLang="ko-KR" dirty="0"/>
              <a:t>. (Hugging Face team, 2019)</a:t>
            </a:r>
            <a:endParaRPr lang="ko-KR" altLang="en-US" dirty="0"/>
          </a:p>
        </p:txBody>
      </p:sp>
      <p:pic>
        <p:nvPicPr>
          <p:cNvPr id="6" name="図 5">
            <a:extLst>
              <a:ext uri="{FF2B5EF4-FFF2-40B4-BE49-F238E27FC236}">
                <a16:creationId xmlns:a16="http://schemas.microsoft.com/office/drawing/2014/main" id="{38999195-0BB4-2D94-D679-5C1589CEDEE5}"/>
              </a:ext>
            </a:extLst>
          </p:cNvPr>
          <p:cNvPicPr>
            <a:picLocks noChangeAspect="1"/>
          </p:cNvPicPr>
          <p:nvPr/>
        </p:nvPicPr>
        <p:blipFill rotWithShape="1">
          <a:blip r:embed="rId2"/>
          <a:srcRect l="5250" t="47733" r="10150" b="13333"/>
          <a:stretch/>
        </p:blipFill>
        <p:spPr>
          <a:xfrm>
            <a:off x="0" y="3701915"/>
            <a:ext cx="12192000" cy="3156085"/>
          </a:xfrm>
          <a:prstGeom prst="rect">
            <a:avLst/>
          </a:prstGeom>
        </p:spPr>
      </p:pic>
    </p:spTree>
    <p:extLst>
      <p:ext uri="{BB962C8B-B14F-4D97-AF65-F5344CB8AC3E}">
        <p14:creationId xmlns:p14="http://schemas.microsoft.com/office/powerpoint/2010/main" val="2964419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3B84AC-2A0F-0474-656B-30E418155FB9}"/>
              </a:ext>
            </a:extLst>
          </p:cNvPr>
          <p:cNvSpPr>
            <a:spLocks noGrp="1"/>
          </p:cNvSpPr>
          <p:nvPr>
            <p:ph type="title"/>
          </p:nvPr>
        </p:nvSpPr>
        <p:spPr/>
        <p:txBody>
          <a:bodyPr/>
          <a:lstStyle/>
          <a:p>
            <a:r>
              <a:rPr lang="en-US" altLang="ko-KR" dirty="0"/>
              <a:t>Warmup-Exponential decay Learning schedular</a:t>
            </a:r>
            <a:endParaRPr kumimoji="1" lang="ja-JP" altLang="en-US" dirty="0"/>
          </a:p>
        </p:txBody>
      </p:sp>
      <p:pic>
        <p:nvPicPr>
          <p:cNvPr id="5" name="図 4" descr="グラフ, 折れ線グラフ&#10;&#10;自動的に生成された説明">
            <a:extLst>
              <a:ext uri="{FF2B5EF4-FFF2-40B4-BE49-F238E27FC236}">
                <a16:creationId xmlns:a16="http://schemas.microsoft.com/office/drawing/2014/main" id="{9A66DF3B-6010-5B20-BBC5-BB5E818D507D}"/>
              </a:ext>
            </a:extLst>
          </p:cNvPr>
          <p:cNvPicPr>
            <a:picLocks noChangeAspect="1"/>
          </p:cNvPicPr>
          <p:nvPr/>
        </p:nvPicPr>
        <p:blipFill>
          <a:blip r:embed="rId2"/>
          <a:stretch>
            <a:fillRect/>
          </a:stretch>
        </p:blipFill>
        <p:spPr>
          <a:xfrm>
            <a:off x="1097280" y="2344369"/>
            <a:ext cx="5449824" cy="3528908"/>
          </a:xfrm>
          <a:prstGeom prst="rect">
            <a:avLst/>
          </a:prstGeom>
        </p:spPr>
      </p:pic>
      <p:pic>
        <p:nvPicPr>
          <p:cNvPr id="10" name="図 9">
            <a:extLst>
              <a:ext uri="{FF2B5EF4-FFF2-40B4-BE49-F238E27FC236}">
                <a16:creationId xmlns:a16="http://schemas.microsoft.com/office/drawing/2014/main" id="{E1E24811-1A2E-E465-1261-ECA028C28175}"/>
              </a:ext>
            </a:extLst>
          </p:cNvPr>
          <p:cNvPicPr>
            <a:picLocks noChangeAspect="1"/>
          </p:cNvPicPr>
          <p:nvPr/>
        </p:nvPicPr>
        <p:blipFill rotWithShape="1">
          <a:blip r:embed="rId3"/>
          <a:srcRect l="4621" t="41667" r="51719" b="33571"/>
          <a:stretch/>
        </p:blipFill>
        <p:spPr>
          <a:xfrm>
            <a:off x="6653893" y="2579914"/>
            <a:ext cx="5323114" cy="1698171"/>
          </a:xfrm>
          <a:prstGeom prst="rect">
            <a:avLst/>
          </a:prstGeom>
        </p:spPr>
      </p:pic>
      <p:sp>
        <p:nvSpPr>
          <p:cNvPr id="11" name="テキスト ボックス 10">
            <a:extLst>
              <a:ext uri="{FF2B5EF4-FFF2-40B4-BE49-F238E27FC236}">
                <a16:creationId xmlns:a16="http://schemas.microsoft.com/office/drawing/2014/main" id="{5F0E8086-6220-EF10-C489-E73F109BE7DD}"/>
              </a:ext>
            </a:extLst>
          </p:cNvPr>
          <p:cNvSpPr txBox="1"/>
          <p:nvPr/>
        </p:nvSpPr>
        <p:spPr>
          <a:xfrm>
            <a:off x="8599713" y="6041571"/>
            <a:ext cx="3507921" cy="261610"/>
          </a:xfrm>
          <a:prstGeom prst="rect">
            <a:avLst/>
          </a:prstGeom>
          <a:noFill/>
        </p:spPr>
        <p:txBody>
          <a:bodyPr wrap="square" rtlCol="0">
            <a:spAutoFit/>
          </a:bodyPr>
          <a:lstStyle/>
          <a:p>
            <a:r>
              <a:rPr kumimoji="1" lang="en-US" altLang="ja-JP" sz="1100" dirty="0"/>
              <a:t>github.com/Sion1225/Warmup_Exponential_decay_LS</a:t>
            </a:r>
            <a:endParaRPr kumimoji="1" lang="ja-JP" altLang="en-US" sz="1100" dirty="0"/>
          </a:p>
        </p:txBody>
      </p:sp>
    </p:spTree>
    <p:extLst>
      <p:ext uri="{BB962C8B-B14F-4D97-AF65-F5344CB8AC3E}">
        <p14:creationId xmlns:p14="http://schemas.microsoft.com/office/powerpoint/2010/main" val="820723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96A19E-D196-E90D-B7E5-64D286E9E4A9}"/>
              </a:ext>
            </a:extLst>
          </p:cNvPr>
          <p:cNvSpPr>
            <a:spLocks noGrp="1"/>
          </p:cNvSpPr>
          <p:nvPr>
            <p:ph type="title"/>
          </p:nvPr>
        </p:nvSpPr>
        <p:spPr/>
        <p:txBody>
          <a:bodyPr/>
          <a:lstStyle/>
          <a:p>
            <a:r>
              <a:rPr lang="en-US" altLang="ko-KR" dirty="0"/>
              <a:t>Model1</a:t>
            </a:r>
            <a:r>
              <a:rPr lang="ja-JP" altLang="en-US" dirty="0"/>
              <a:t>と</a:t>
            </a:r>
            <a:r>
              <a:rPr lang="en-US" altLang="ja-JP" dirty="0"/>
              <a:t>2</a:t>
            </a:r>
            <a:r>
              <a:rPr lang="ja-JP" altLang="en-US" dirty="0"/>
              <a:t>の性能比較</a:t>
            </a:r>
            <a:endParaRPr lang="ko-KR" altLang="en-US" dirty="0"/>
          </a:p>
        </p:txBody>
      </p:sp>
      <p:sp>
        <p:nvSpPr>
          <p:cNvPr id="3" name="내용 개체 틀 2">
            <a:extLst>
              <a:ext uri="{FF2B5EF4-FFF2-40B4-BE49-F238E27FC236}">
                <a16:creationId xmlns:a16="http://schemas.microsoft.com/office/drawing/2014/main" id="{0909A18C-8BC5-3650-A928-2993CCD02A6F}"/>
              </a:ext>
            </a:extLst>
          </p:cNvPr>
          <p:cNvSpPr>
            <a:spLocks noGrp="1"/>
          </p:cNvSpPr>
          <p:nvPr>
            <p:ph idx="1"/>
          </p:nvPr>
        </p:nvSpPr>
        <p:spPr/>
        <p:txBody>
          <a:bodyPr>
            <a:normAutofit/>
          </a:bodyPr>
          <a:lstStyle/>
          <a:p>
            <a:r>
              <a:rPr lang="en-US" altLang="ko-KR" sz="4000" dirty="0"/>
              <a:t>30-fold cross-validation</a:t>
            </a:r>
          </a:p>
          <a:p>
            <a:r>
              <a:rPr lang="ja-JP" altLang="en-US" sz="4000" dirty="0"/>
              <a:t>→</a:t>
            </a:r>
            <a:r>
              <a:rPr lang="en-US" altLang="ja-JP" sz="4000" dirty="0"/>
              <a:t>MSE</a:t>
            </a:r>
            <a:r>
              <a:rPr lang="ja-JP" altLang="en-US" sz="4000" dirty="0"/>
              <a:t>がどんな分布を従うのか。</a:t>
            </a:r>
            <a:endParaRPr lang="en-US" altLang="ja-JP" sz="4000" dirty="0"/>
          </a:p>
          <a:p>
            <a:r>
              <a:rPr lang="en-US" altLang="ko-KR" sz="4000" dirty="0"/>
              <a:t>Paired t-test?</a:t>
            </a:r>
            <a:endParaRPr lang="ko-KR" altLang="en-US" sz="4000" dirty="0"/>
          </a:p>
        </p:txBody>
      </p:sp>
    </p:spTree>
    <p:extLst>
      <p:ext uri="{BB962C8B-B14F-4D97-AF65-F5344CB8AC3E}">
        <p14:creationId xmlns:p14="http://schemas.microsoft.com/office/powerpoint/2010/main" val="2113428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Fine-tuned </a:t>
            </a:r>
            <a:r>
              <a:rPr lang="en-US" altLang="ko-KR" dirty="0" err="1"/>
              <a:t>RoBERTa</a:t>
            </a:r>
            <a:endParaRPr lang="ko-KR" altLang="en-US" dirty="0"/>
          </a:p>
        </p:txBody>
      </p:sp>
      <p:sp>
        <p:nvSpPr>
          <p:cNvPr id="3" name="내용 개체 틀 2">
            <a:extLst>
              <a:ext uri="{FF2B5EF4-FFF2-40B4-BE49-F238E27FC236}">
                <a16:creationId xmlns:a16="http://schemas.microsoft.com/office/drawing/2014/main" id="{ACB91513-EA51-DD26-16FC-755FEC19C61C}"/>
              </a:ext>
            </a:extLst>
          </p:cNvPr>
          <p:cNvSpPr>
            <a:spLocks noGrp="1"/>
          </p:cNvSpPr>
          <p:nvPr>
            <p:ph idx="1"/>
          </p:nvPr>
        </p:nvSpPr>
        <p:spPr/>
        <p:txBody>
          <a:bodyPr>
            <a:normAutofit/>
          </a:bodyPr>
          <a:lstStyle/>
          <a:p>
            <a:r>
              <a:rPr lang="en-US" altLang="ko-KR" sz="4000" dirty="0"/>
              <a:t>Bayesian Optimization </a:t>
            </a:r>
            <a:r>
              <a:rPr lang="ja-JP" altLang="en-US" sz="4000" dirty="0"/>
              <a:t>で最適の</a:t>
            </a:r>
            <a:r>
              <a:rPr lang="en-US" altLang="ja-JP" sz="4000" dirty="0"/>
              <a:t>Hyper-parameter</a:t>
            </a:r>
            <a:r>
              <a:rPr lang="ja-JP" altLang="en-US" sz="4000" dirty="0"/>
              <a:t>を探してる中。</a:t>
            </a:r>
            <a:endParaRPr lang="en-US" altLang="ja-JP" sz="4000" dirty="0"/>
          </a:p>
          <a:p>
            <a:r>
              <a:rPr lang="en-US" altLang="ko-KR" sz="4000" dirty="0"/>
              <a:t>(Trials: 50, Execution/Trial: 2) 2</a:t>
            </a:r>
            <a:r>
              <a:rPr lang="ja-JP" altLang="en-US" sz="4000" dirty="0"/>
              <a:t>回</a:t>
            </a:r>
            <a:endParaRPr lang="en-US" altLang="ko-KR" sz="4000" dirty="0"/>
          </a:p>
          <a:p>
            <a:r>
              <a:rPr lang="en-US" altLang="ko-KR" sz="4000" dirty="0"/>
              <a:t>Model1’s MSE : 0.065</a:t>
            </a:r>
            <a:endParaRPr lang="ko-KR" altLang="en-US" sz="4000" dirty="0"/>
          </a:p>
        </p:txBody>
      </p:sp>
    </p:spTree>
    <p:extLst>
      <p:ext uri="{BB962C8B-B14F-4D97-AF65-F5344CB8AC3E}">
        <p14:creationId xmlns:p14="http://schemas.microsoft.com/office/powerpoint/2010/main" val="950552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E55E88-5373-190C-F11C-ADC0373BBC31}"/>
              </a:ext>
            </a:extLst>
          </p:cNvPr>
          <p:cNvSpPr>
            <a:spLocks noGrp="1"/>
          </p:cNvSpPr>
          <p:nvPr>
            <p:ph type="title"/>
          </p:nvPr>
        </p:nvSpPr>
        <p:spPr/>
        <p:txBody>
          <a:bodyPr/>
          <a:lstStyle/>
          <a:p>
            <a:r>
              <a:rPr lang="ja-JP" altLang="en-US" dirty="0"/>
              <a:t>今後の予定</a:t>
            </a:r>
            <a:endParaRPr lang="ko-KR" altLang="en-US" dirty="0"/>
          </a:p>
        </p:txBody>
      </p:sp>
      <p:sp>
        <p:nvSpPr>
          <p:cNvPr id="3" name="내용 개체 틀 2">
            <a:extLst>
              <a:ext uri="{FF2B5EF4-FFF2-40B4-BE49-F238E27FC236}">
                <a16:creationId xmlns:a16="http://schemas.microsoft.com/office/drawing/2014/main" id="{E802F3E4-EAF4-5347-BDB0-8F2D2E6657E2}"/>
              </a:ext>
            </a:extLst>
          </p:cNvPr>
          <p:cNvSpPr>
            <a:spLocks noGrp="1"/>
          </p:cNvSpPr>
          <p:nvPr>
            <p:ph idx="1"/>
          </p:nvPr>
        </p:nvSpPr>
        <p:spPr>
          <a:xfrm>
            <a:off x="1097280" y="2108201"/>
            <a:ext cx="10058400" cy="4140199"/>
          </a:xfrm>
        </p:spPr>
        <p:txBody>
          <a:bodyPr>
            <a:normAutofit/>
          </a:bodyPr>
          <a:lstStyle/>
          <a:p>
            <a:pPr>
              <a:buFont typeface="Wingdings" panose="05000000000000000000" pitchFamily="2" charset="2"/>
              <a:buChar char="l"/>
            </a:pPr>
            <a:r>
              <a:rPr lang="en-US" altLang="ko-KR" sz="4000" dirty="0" err="1"/>
              <a:t>RunPod</a:t>
            </a:r>
            <a:r>
              <a:rPr lang="ja-JP" altLang="en-US" sz="4000" dirty="0"/>
              <a:t>から</a:t>
            </a:r>
            <a:r>
              <a:rPr lang="en-US" altLang="ja-JP" sz="4000" dirty="0"/>
              <a:t>GPU</a:t>
            </a:r>
            <a:r>
              <a:rPr lang="ja-JP" altLang="en-US" sz="4000" dirty="0"/>
              <a:t>レンタルクラウドサービス</a:t>
            </a:r>
            <a:endParaRPr lang="en-US" altLang="ko-KR" sz="4000" dirty="0"/>
          </a:p>
          <a:p>
            <a:pPr>
              <a:buFont typeface="Wingdings" panose="05000000000000000000" pitchFamily="2" charset="2"/>
              <a:buChar char="l"/>
            </a:pPr>
            <a:r>
              <a:rPr lang="en-US" altLang="ko-KR" sz="4000" dirty="0" err="1"/>
              <a:t>LoRA</a:t>
            </a:r>
            <a:r>
              <a:rPr lang="en-US" altLang="ko-KR" sz="4000" dirty="0"/>
              <a:t>?</a:t>
            </a:r>
          </a:p>
          <a:p>
            <a:pPr>
              <a:buFont typeface="Wingdings" panose="05000000000000000000" pitchFamily="2" charset="2"/>
              <a:buChar char="l"/>
            </a:pPr>
            <a:r>
              <a:rPr lang="en-US" altLang="ko-KR" sz="4000" dirty="0" err="1"/>
              <a:t>XGBoost</a:t>
            </a:r>
            <a:r>
              <a:rPr lang="ja-JP" altLang="en-US" sz="4000" dirty="0"/>
              <a:t>モデルとの結合を考慮</a:t>
            </a:r>
            <a:endParaRPr lang="en-US" altLang="ja-JP" sz="4000" dirty="0"/>
          </a:p>
          <a:p>
            <a:pPr>
              <a:buFont typeface="Wingdings" panose="05000000000000000000" pitchFamily="2" charset="2"/>
              <a:buChar char="l"/>
            </a:pPr>
            <a:r>
              <a:rPr lang="en-US" altLang="ko-KR" sz="4000" dirty="0"/>
              <a:t>Few-Shot</a:t>
            </a:r>
          </a:p>
          <a:p>
            <a:endParaRPr lang="ko-KR" altLang="en-US" sz="4000" dirty="0"/>
          </a:p>
        </p:txBody>
      </p:sp>
    </p:spTree>
    <p:extLst>
      <p:ext uri="{BB962C8B-B14F-4D97-AF65-F5344CB8AC3E}">
        <p14:creationId xmlns:p14="http://schemas.microsoft.com/office/powerpoint/2010/main" val="2161283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047839"/>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14</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
        <p:nvSpPr>
          <p:cNvPr id="2" name="TextBox 1">
            <a:extLst>
              <a:ext uri="{FF2B5EF4-FFF2-40B4-BE49-F238E27FC236}">
                <a16:creationId xmlns:a16="http://schemas.microsoft.com/office/drawing/2014/main" id="{F603FD86-D33D-3915-59BA-9825B04C30A7}"/>
              </a:ext>
            </a:extLst>
          </p:cNvPr>
          <p:cNvSpPr txBox="1"/>
          <p:nvPr/>
        </p:nvSpPr>
        <p:spPr>
          <a:xfrm>
            <a:off x="471890" y="6211678"/>
            <a:ext cx="6352674" cy="369332"/>
          </a:xfrm>
          <a:prstGeom prst="rect">
            <a:avLst/>
          </a:prstGeom>
          <a:noFill/>
        </p:spPr>
        <p:txBody>
          <a:bodyPr wrap="square" rtlCol="0">
            <a:spAutoFit/>
          </a:bodyPr>
          <a:lstStyle/>
          <a:p>
            <a:r>
              <a:rPr lang="en-US" altLang="ko-KR" dirty="0">
                <a:solidFill>
                  <a:schemeClr val="bg1"/>
                </a:solidFill>
                <a:latin typeface="Meiryo UI" panose="020B0604030504040204" pitchFamily="34" charset="-128"/>
                <a:ea typeface="Meiryo UI" panose="020B0604030504040204" pitchFamily="34" charset="-128"/>
              </a:rPr>
              <a:t>github.com/Sion1225/</a:t>
            </a:r>
            <a:r>
              <a:rPr lang="en-US" altLang="ko-KR" dirty="0" err="1">
                <a:solidFill>
                  <a:schemeClr val="bg1"/>
                </a:solidFill>
                <a:latin typeface="Meiryo UI" panose="020B0604030504040204" pitchFamily="34" charset="-128"/>
                <a:ea typeface="Meiryo UI" panose="020B0604030504040204" pitchFamily="34" charset="-128"/>
              </a:rPr>
              <a:t>Assinging_VAD_scores_BERT</a:t>
            </a:r>
            <a:endParaRPr lang="ko-KR" altLang="en-US" dirty="0">
              <a:solidFill>
                <a:schemeClr val="bg1"/>
              </a:solidFill>
              <a:latin typeface="Meiryo UI" panose="020B0604030504040204" pitchFamily="34" charset="-128"/>
            </a:endParaRPr>
          </a:p>
        </p:txBody>
      </p:sp>
    </p:spTree>
    <p:extLst>
      <p:ext uri="{BB962C8B-B14F-4D97-AF65-F5344CB8AC3E}">
        <p14:creationId xmlns:p14="http://schemas.microsoft.com/office/powerpoint/2010/main" val="3255203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1D774C-AD43-6230-4D07-132B486CE673}"/>
              </a:ext>
            </a:extLst>
          </p:cNvPr>
          <p:cNvSpPr>
            <a:spLocks noGrp="1"/>
          </p:cNvSpPr>
          <p:nvPr>
            <p:ph type="title"/>
          </p:nvPr>
        </p:nvSpPr>
        <p:spPr/>
        <p:txBody>
          <a:bodyPr/>
          <a:lstStyle/>
          <a:p>
            <a:r>
              <a:rPr lang="en-US" altLang="ko-KR" dirty="0"/>
              <a:t>VAD</a:t>
            </a:r>
            <a:endParaRPr lang="ko-KR" altLang="en-US" dirty="0"/>
          </a:p>
        </p:txBody>
      </p:sp>
      <p:sp>
        <p:nvSpPr>
          <p:cNvPr id="3" name="내용 개체 틀 2">
            <a:extLst>
              <a:ext uri="{FF2B5EF4-FFF2-40B4-BE49-F238E27FC236}">
                <a16:creationId xmlns:a16="http://schemas.microsoft.com/office/drawing/2014/main" id="{45E8997F-2A26-C8FA-6F56-F76A7345E961}"/>
              </a:ext>
            </a:extLst>
          </p:cNvPr>
          <p:cNvSpPr>
            <a:spLocks noGrp="1"/>
          </p:cNvSpPr>
          <p:nvPr>
            <p:ph idx="1"/>
          </p:nvPr>
        </p:nvSpPr>
        <p:spPr>
          <a:xfrm>
            <a:off x="1149039" y="5809266"/>
            <a:ext cx="9954882" cy="413255"/>
          </a:xfrm>
        </p:spPr>
        <p:txBody>
          <a:bodyPr>
            <a:noAutofit/>
          </a:bodyPr>
          <a:lstStyle/>
          <a:p>
            <a:pPr algn="ctr"/>
            <a:r>
              <a:rPr lang="de-DE" altLang="ko-KR" sz="1200" dirty="0">
                <a:latin typeface="Abadi" panose="020B0604020104020204" pitchFamily="34" charset="0"/>
              </a:rPr>
              <a:t>Sven Buechel and Udo Hahn, "</a:t>
            </a:r>
            <a:r>
              <a:rPr lang="en-US" altLang="ko-KR" sz="1200" dirty="0">
                <a:latin typeface="Abadi" panose="020B0604020104020204" pitchFamily="34" charset="0"/>
              </a:rPr>
              <a:t>Readers vs. Writers vs. Texts: Coping with Different Perspectives of Text Understanding in Emotion Annotation", 2017</a:t>
            </a:r>
            <a:endParaRPr lang="ko-KR" altLang="en-US" sz="1200" dirty="0">
              <a:latin typeface="Abadi" panose="020B0604020104020204" pitchFamily="34" charset="0"/>
            </a:endParaRPr>
          </a:p>
        </p:txBody>
      </p:sp>
      <p:pic>
        <p:nvPicPr>
          <p:cNvPr id="5" name="그림 4">
            <a:extLst>
              <a:ext uri="{FF2B5EF4-FFF2-40B4-BE49-F238E27FC236}">
                <a16:creationId xmlns:a16="http://schemas.microsoft.com/office/drawing/2014/main" id="{5D16920A-1859-C962-EADB-2E640B09267E}"/>
              </a:ext>
            </a:extLst>
          </p:cNvPr>
          <p:cNvPicPr>
            <a:picLocks noChangeAspect="1"/>
          </p:cNvPicPr>
          <p:nvPr/>
        </p:nvPicPr>
        <p:blipFill>
          <a:blip r:embed="rId2"/>
          <a:stretch>
            <a:fillRect/>
          </a:stretch>
        </p:blipFill>
        <p:spPr>
          <a:xfrm>
            <a:off x="1461890" y="1900687"/>
            <a:ext cx="9329180" cy="3833816"/>
          </a:xfrm>
          <a:prstGeom prst="rect">
            <a:avLst/>
          </a:prstGeom>
        </p:spPr>
      </p:pic>
    </p:spTree>
    <p:extLst>
      <p:ext uri="{BB962C8B-B14F-4D97-AF65-F5344CB8AC3E}">
        <p14:creationId xmlns:p14="http://schemas.microsoft.com/office/powerpoint/2010/main" val="108552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でレベリング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1890</TotalTime>
  <Words>2061</Words>
  <Application>Microsoft Office PowerPoint</Application>
  <PresentationFormat>와이드스크린</PresentationFormat>
  <Paragraphs>231</Paragraphs>
  <Slides>40</Slides>
  <Notes>1</Notes>
  <HiddenSlides>14</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40</vt:i4>
      </vt:variant>
    </vt:vector>
  </HeadingPairs>
  <TitlesOfParts>
    <vt:vector size="52" baseType="lpstr">
      <vt:lpstr>-apple-system</vt:lpstr>
      <vt:lpstr>Meiryo</vt:lpstr>
      <vt:lpstr>Meiryo UI</vt:lpstr>
      <vt:lpstr>Noto Sans CJK KR Regular</vt:lpstr>
      <vt:lpstr>Söhne</vt:lpstr>
      <vt:lpstr>Abadi</vt:lpstr>
      <vt:lpstr>Calibri</vt:lpstr>
      <vt:lpstr>Cambria Math</vt:lpstr>
      <vt:lpstr>Franklin Gothic Book</vt:lpstr>
      <vt:lpstr>Open Sans</vt:lpstr>
      <vt:lpstr>Wingdings</vt:lpstr>
      <vt:lpstr>1_RetrospectVTI</vt:lpstr>
      <vt:lpstr>感情認識に基づく対話システムのための VAD評価モデル</vt:lpstr>
      <vt:lpstr>PowerPoint 프레젠테이션</vt:lpstr>
      <vt:lpstr>EmoBank (Sven Buechel et al.)</vt:lpstr>
      <vt:lpstr>VAD</vt:lpstr>
      <vt:lpstr>EmoBank (Sven Buechel et al.)</vt:lpstr>
      <vt:lpstr>EmoBankのデータ分析</vt:lpstr>
      <vt:lpstr>VADの間の相関関係</vt:lpstr>
      <vt:lpstr>VAD予測モデル</vt:lpstr>
      <vt:lpstr>VAD予測モデル by XGBoost</vt:lpstr>
      <vt:lpstr>RoBERTa</vt:lpstr>
      <vt:lpstr>RoBERTa の Subword Tokenizer</vt:lpstr>
      <vt:lpstr>前処理とTokenize fuctionの作成</vt:lpstr>
      <vt:lpstr>モデルの設計1</vt:lpstr>
      <vt:lpstr>モデルの設計2</vt:lpstr>
      <vt:lpstr>モデルの設計3</vt:lpstr>
      <vt:lpstr>Correlation Layer (FFNN)</vt:lpstr>
      <vt:lpstr>Bayesian Optimization</vt:lpstr>
      <vt:lpstr>Correlation Layer (FFNN)</vt:lpstr>
      <vt:lpstr>Optimizer &amp; Learning Scheduler</vt:lpstr>
      <vt:lpstr>Optimizer &amp; Learning Scheduler</vt:lpstr>
      <vt:lpstr>Warmup-Exponential decay Learning schedular</vt:lpstr>
      <vt:lpstr>Model1と2の性能比較</vt:lpstr>
      <vt:lpstr>Fine-tuned RoBERTa</vt:lpstr>
      <vt:lpstr>今後の予定</vt:lpstr>
      <vt:lpstr>PowerPoint 프레젠테이션</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Siwon</cp:lastModifiedBy>
  <cp:revision>207</cp:revision>
  <dcterms:created xsi:type="dcterms:W3CDTF">2023-05-18T06:05:56Z</dcterms:created>
  <dcterms:modified xsi:type="dcterms:W3CDTF">2023-07-20T08:16:31Z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